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34" Type="http://schemas.openxmlformats.org/officeDocument/2006/relationships/customXml" Target="../customXml/item1.xml"/><Relationship Id="rId25" Type="http://schemas.openxmlformats.org/officeDocument/2006/relationships/slide" Target="slides/slide20.xml"/><Relationship Id="rId7" Type="http://schemas.openxmlformats.org/officeDocument/2006/relationships/slide" Target="slides/slide2.xml"/><Relationship Id="rId33" Type="http://schemas.openxmlformats.org/officeDocument/2006/relationships/slide" Target="slides/slide28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customXml" Target="../customXml/item3.xml"/><Relationship Id="rId31" Type="http://schemas.openxmlformats.org/officeDocument/2006/relationships/slide" Target="slides/slide2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14" Type="http://schemas.openxmlformats.org/officeDocument/2006/relationships/slide" Target="slides/slide9.xml"/><Relationship Id="rId35" Type="http://schemas.openxmlformats.org/officeDocument/2006/relationships/customXml" Target="../customXml/item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243ce89f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243ce89f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243ce89f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243ce89f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243ce89f4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243ce89f4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243ce89f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243ce89f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243ce89f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243ce89f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43ce89f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243ce89f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243ce89f4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243ce89f4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43ce89f4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43ce89f4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43ce89f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43ce89f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43ce89f4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43ce89f4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43ce8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43ce8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43ce89f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43ce89f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243ce89f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243ce89f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243ce89f4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243ce89f4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43ce89f4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43ce89f4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43ce89f4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43ce89f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43ce89f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43ce89f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43ce89f4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43ce89f4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43ce89f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43ce89f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243ce89f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243ce89f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243ce89f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243ce89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243ce89f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243ce89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43ce89f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43ce89f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243ce89f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6243ce89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43ce89f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43ce89f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Quantization happens during mapping to the discrete granularity of the feature map </a:t>
            </a:r>
            <a:r>
              <a:rPr b="1" lang="en"/>
              <a:t>and</a:t>
            </a:r>
            <a:r>
              <a:rPr lang="en"/>
              <a:t> during the subdivision into spatial bins.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243ce89f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243ce89f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Likewise for separation into spatial bins. Feature map stride = 16, spatial bins = 7 * 7. Okay for classification, which is robust to small translations, but it has a large negative effect on predicting pixel-accurate masks.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43ce89f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43ce89f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jp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R-CNN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Outzen Berild, Martin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Martinussen, Jakob Gerhard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RoIPool → RoIAlign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8376" y="2046100"/>
            <a:ext cx="5252501" cy="259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416075" y="1017725"/>
            <a:ext cx="769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434343"/>
                </a:solidFill>
                <a:highlight>
                  <a:srgbClr val="FFE599"/>
                </a:highlight>
              </a:rPr>
              <a:t>“[...] RoIAlign has a large impact: it improves mask accuracy by relative 10% to 50%, showing bigger gains under stricter localization metrics.”</a:t>
            </a:r>
            <a:endParaRPr i="1">
              <a:solidFill>
                <a:srgbClr val="434343"/>
              </a:solidFill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5137"/>
            <a:ext cx="9144002" cy="479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628"/>
            <a:ext cx="9144003" cy="30862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Decoupling Segmentation and Class Prediction</a:t>
            </a:r>
            <a:endParaRPr sz="2700"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Normal FCN approach</a:t>
            </a:r>
            <a:r>
              <a:rPr lang="en"/>
              <a:t> - Per-pixel multi-class categorization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Segmentation </a:t>
            </a:r>
            <a:r>
              <a:rPr i="1" lang="en"/>
              <a:t>precedes</a:t>
            </a:r>
            <a:r>
              <a:rPr lang="en"/>
              <a:t> recognition, which is slow and less accurate</a:t>
            </a:r>
            <a:endParaRPr i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Loss: Per-pixel </a:t>
            </a:r>
            <a:r>
              <a:rPr i="1" lang="en"/>
              <a:t>softmax</a:t>
            </a:r>
            <a:r>
              <a:rPr lang="en"/>
              <a:t> and a </a:t>
            </a:r>
            <a:r>
              <a:rPr i="1" lang="en"/>
              <a:t>multinomial</a:t>
            </a:r>
            <a:r>
              <a:rPr lang="en"/>
              <a:t> cross-entropy loss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“[...] based on our experiments works poorly for instance segmentation”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Mask R-CNN</a:t>
            </a:r>
            <a:r>
              <a:rPr lang="en"/>
              <a:t> - Independent binary mask for each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class competition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RoI classification branch responsible for predicting the class of each pixel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Parallel</a:t>
            </a:r>
            <a:r>
              <a:rPr lang="en"/>
              <a:t> prediction of masks and class labels, which is simpler and more flexible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Loss: Per-pixel </a:t>
            </a:r>
            <a:r>
              <a:rPr i="1" lang="en"/>
              <a:t>sigmoid</a:t>
            </a:r>
            <a:r>
              <a:rPr lang="en"/>
              <a:t> and a </a:t>
            </a:r>
            <a:r>
              <a:rPr i="1" lang="en"/>
              <a:t>binary</a:t>
            </a:r>
            <a:r>
              <a:rPr lang="en"/>
              <a:t> loss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4175" y="1142247"/>
            <a:ext cx="7055650" cy="28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Masks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600" y="1216775"/>
            <a:ext cx="5234826" cy="37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456" y="0"/>
            <a:ext cx="66208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44037"/>
            <a:ext cx="9143997" cy="265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7669"/>
            <a:ext cx="9144001" cy="341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89"/>
            <a:ext cx="9144002" cy="4785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Framework name: </a:t>
            </a:r>
            <a:r>
              <a:rPr b="1" lang="en"/>
              <a:t>Mask R-CNN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type: </a:t>
            </a:r>
            <a:r>
              <a:rPr b="1" lang="en"/>
              <a:t>Object instance segmentation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Submission date: </a:t>
            </a:r>
            <a:r>
              <a:rPr b="1" lang="en"/>
              <a:t>March, 2017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Authors: </a:t>
            </a:r>
            <a:r>
              <a:rPr b="1" lang="en"/>
              <a:t>Facebook AI Research (FAIR)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Accolades: </a:t>
            </a:r>
            <a:r>
              <a:rPr b="1" lang="en"/>
              <a:t>Won COCO Stuff Challenge 2017</a:t>
            </a:r>
            <a:endParaRPr b="1"/>
          </a:p>
        </p:txBody>
      </p:sp>
      <p:pic>
        <p:nvPicPr>
          <p:cNvPr descr="Image result for facebook ai research"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250" y="4392913"/>
            <a:ext cx="5734049" cy="638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Generalizes to CityScapes</a:t>
            </a:r>
            <a:endParaRPr/>
          </a:p>
        </p:txBody>
      </p:sp>
      <p:sp>
        <p:nvSpPr>
          <p:cNvPr id="183" name="Google Shape;18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5961" y="622300"/>
            <a:ext cx="5872076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311700" y="25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Generalizes to Keypoint Detection</a:t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41738"/>
            <a:ext cx="8839205" cy="246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with FCIS+++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Position-sensitive output channels by full convolution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Channels are responsible for </a:t>
            </a:r>
            <a:r>
              <a:rPr i="1" lang="en"/>
              <a:t>(no decoupling)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classification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Bounding box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Segmentation masks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 but systematic errors on overlapping instances and spurious edges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18" y="0"/>
            <a:ext cx="755136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132" y="0"/>
            <a:ext cx="635373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504" y="0"/>
            <a:ext cx="73929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/>
          <p:nvPr>
            <p:ph type="title"/>
          </p:nvPr>
        </p:nvSpPr>
        <p:spPr>
          <a:xfrm>
            <a:off x="311700" y="171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from Deeper Networks</a:t>
            </a:r>
            <a:endParaRPr/>
          </a:p>
        </p:txBody>
      </p:sp>
      <p:sp>
        <p:nvSpPr>
          <p:cNvPr id="223" name="Google Shape;22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651" y="837363"/>
            <a:ext cx="5628701" cy="404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Accolades</a:t>
            </a:r>
            <a:endParaRPr/>
          </a:p>
        </p:txBody>
      </p:sp>
      <p:sp>
        <p:nvSpPr>
          <p:cNvPr id="230" name="Google Shape;230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Outperformed every single-model entry on every task in the COCO 2017 Challenge </a:t>
            </a:r>
            <a:r>
              <a:rPr b="1" lang="en"/>
              <a:t>at time of publication in March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Instance segmentation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Bounding-box object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Person keypoint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FAIR still won </a:t>
            </a:r>
            <a:r>
              <a:rPr i="1" lang="en"/>
              <a:t>“COCO Stuff”</a:t>
            </a:r>
            <a:r>
              <a:rPr lang="en"/>
              <a:t> competition at the end of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Won </a:t>
            </a:r>
            <a:r>
              <a:rPr i="1" lang="en"/>
              <a:t>“ICCV 2017 Best Paper Award”</a:t>
            </a:r>
            <a:endParaRPr i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Contributions</a:t>
            </a:r>
            <a:endParaRPr/>
          </a:p>
        </p:txBody>
      </p:sp>
      <p:sp>
        <p:nvSpPr>
          <p:cNvPr id="236" name="Google Shape;236;p40"/>
          <p:cNvSpPr txBox="1"/>
          <p:nvPr>
            <p:ph idx="1" type="body"/>
          </p:nvPr>
        </p:nvSpPr>
        <p:spPr>
          <a:xfrm>
            <a:off x="311700" y="1152475"/>
            <a:ext cx="8520600" cy="36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RoI alignment</a:t>
            </a:r>
            <a:r>
              <a:rPr lang="en"/>
              <a:t> </a:t>
            </a:r>
            <a:br>
              <a:rPr lang="en"/>
            </a:br>
            <a:r>
              <a:rPr lang="en" sz="1400"/>
              <a:t>Preservation of pixel alignment in order to predict pixel-accurate segmentation masks.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Independent masks</a:t>
            </a:r>
            <a:br>
              <a:rPr lang="en"/>
            </a:br>
            <a:r>
              <a:rPr lang="en" sz="1400"/>
              <a:t>Decouples mask and class prediction. Mask branch segments independently for each class, while box branch decides on final labels. Negligible computational overhead and less complexity.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Use FCN and not FC layers in mask branch</a:t>
            </a:r>
            <a:br>
              <a:rPr lang="en"/>
            </a:br>
            <a:r>
              <a:rPr lang="en" sz="1400"/>
              <a:t>Using fully convolutional network in mask prediction captures spatial information.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Class-agnostic masks</a:t>
            </a:r>
            <a:br>
              <a:rPr lang="en"/>
            </a:br>
            <a:r>
              <a:rPr lang="en" sz="1400"/>
              <a:t>A single binary mask regardless of class can be nearly as effective provided proper division of labor.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Complexity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188" y="1206200"/>
            <a:ext cx="4707625" cy="35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highlight>
                  <a:srgbClr val="FFE599"/>
                </a:highlight>
              </a:rPr>
              <a:t>“[...] one might expect a complex method is required to achieve good results. However, we show that a surprisingly simple, flexible, and fast system can </a:t>
            </a:r>
            <a:r>
              <a:rPr lang="en">
                <a:highlight>
                  <a:srgbClr val="FFE599"/>
                </a:highlight>
              </a:rPr>
              <a:t>surpass</a:t>
            </a:r>
            <a:r>
              <a:rPr lang="en">
                <a:highlight>
                  <a:srgbClr val="FFE599"/>
                </a:highlight>
              </a:rPr>
              <a:t> prior state-of-the-art instance segmentation results.”</a:t>
            </a:r>
            <a:endParaRPr>
              <a:highlight>
                <a:srgbClr val="FFE599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Extending </a:t>
            </a:r>
            <a:r>
              <a:rPr i="1" lang="en"/>
              <a:t>Fast R-CNN</a:t>
            </a:r>
            <a:r>
              <a:rPr lang="en"/>
              <a:t> in order to predict a segmentation mask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8475" y="1903800"/>
            <a:ext cx="4243950" cy="290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Apply a </a:t>
            </a:r>
            <a:r>
              <a:rPr b="1" lang="en"/>
              <a:t>parallel</a:t>
            </a:r>
            <a:r>
              <a:rPr lang="en"/>
              <a:t> </a:t>
            </a:r>
            <a:r>
              <a:rPr i="1" lang="en"/>
              <a:t>fully convolutional network</a:t>
            </a:r>
            <a:r>
              <a:rPr lang="en"/>
              <a:t> (FCN) </a:t>
            </a:r>
            <a:r>
              <a:rPr lang="en"/>
              <a:t>mask branch to each </a:t>
            </a:r>
            <a:r>
              <a:rPr i="1" lang="en"/>
              <a:t>region of interest</a:t>
            </a:r>
            <a:r>
              <a:rPr lang="en"/>
              <a:t> (RoI)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4050" y="1938775"/>
            <a:ext cx="5975899" cy="29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RoIPool introduces a misalignment of input vs. output during quantization into spatial bins.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713" y="1980600"/>
            <a:ext cx="6296575" cy="30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RoIPool Quantization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RoIPool quantizes a continuous coordinate </a:t>
            </a:r>
            <a:r>
              <a:rPr i="1" lang="en"/>
              <a:t>x</a:t>
            </a:r>
            <a:r>
              <a:rPr lang="en"/>
              <a:t> by computing:</a:t>
            </a:r>
            <a:endParaRPr i="1"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075" y="2227900"/>
            <a:ext cx="4555800" cy="267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138" y="2091950"/>
            <a:ext cx="446341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- Bilinear Interpolation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475" y="1685025"/>
            <a:ext cx="3681375" cy="27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400" y="1895050"/>
            <a:ext cx="4632951" cy="21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4655225" y="2642400"/>
            <a:ext cx="314100" cy="33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444876FA-D074-40F8-92EE-3AE42C64222D}"/>
</file>

<file path=customXml/itemProps2.xml><?xml version="1.0" encoding="utf-8"?>
<ds:datastoreItem xmlns:ds="http://schemas.openxmlformats.org/officeDocument/2006/customXml" ds:itemID="{88847A4B-71F9-411F-9C5D-E8039B219FEF}"/>
</file>

<file path=customXml/itemProps3.xml><?xml version="1.0" encoding="utf-8"?>
<ds:datastoreItem xmlns:ds="http://schemas.openxmlformats.org/officeDocument/2006/customXml" ds:itemID="{CA4424AD-B65F-4F56-8A63-163FDFC75CD8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